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8">
  <p:sldMasterIdLst>
    <p:sldMasterId id="2147483756" r:id="rId1"/>
  </p:sldMasterIdLst>
  <p:notesMasterIdLst>
    <p:notesMasterId r:id="rId20"/>
  </p:notesMasterIdLst>
  <p:sldIdLst>
    <p:sldId id="258" r:id="rId2"/>
    <p:sldId id="285" r:id="rId3"/>
    <p:sldId id="259" r:id="rId4"/>
    <p:sldId id="256" r:id="rId5"/>
    <p:sldId id="261" r:id="rId6"/>
    <p:sldId id="286" r:id="rId7"/>
    <p:sldId id="287" r:id="rId8"/>
    <p:sldId id="288" r:id="rId9"/>
    <p:sldId id="293" r:id="rId10"/>
    <p:sldId id="295" r:id="rId11"/>
    <p:sldId id="289" r:id="rId12"/>
    <p:sldId id="300" r:id="rId13"/>
    <p:sldId id="290" r:id="rId14"/>
    <p:sldId id="298" r:id="rId15"/>
    <p:sldId id="296" r:id="rId16"/>
    <p:sldId id="291" r:id="rId17"/>
    <p:sldId id="301" r:id="rId18"/>
    <p:sldId id="29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4723" autoAdjust="0"/>
  </p:normalViewPr>
  <p:slideViewPr>
    <p:cSldViewPr>
      <p:cViewPr>
        <p:scale>
          <a:sx n="66" d="100"/>
          <a:sy n="66" d="100"/>
        </p:scale>
        <p:origin x="-1458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6.3753888402838549E-2"/>
          <c:y val="2.1557405917239252E-2"/>
          <c:w val="0.68444675318362991"/>
          <c:h val="0.84356364459091782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республика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</c:v>
                </c:pt>
                <c:pt idx="2">
                  <c:v>читательская грамотность</c:v>
                </c:pt>
                <c:pt idx="3">
                  <c:v>окружающий мир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77.599999999999994</c:v>
                </c:pt>
                <c:pt idx="1">
                  <c:v>83</c:v>
                </c:pt>
                <c:pt idx="2">
                  <c:v>52</c:v>
                </c:pt>
                <c:pt idx="3">
                  <c:v>80.900000000000006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</c:v>
                </c:pt>
                <c:pt idx="2">
                  <c:v>читательская грамотность</c:v>
                </c:pt>
                <c:pt idx="3">
                  <c:v>окружающий мир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68.7</c:v>
                </c:pt>
                <c:pt idx="1">
                  <c:v>75.599999999999994</c:v>
                </c:pt>
                <c:pt idx="2">
                  <c:v>48.949999999999996</c:v>
                </c:pt>
                <c:pt idx="3">
                  <c:v>74.8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школа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русский язык</c:v>
                </c:pt>
                <c:pt idx="1">
                  <c:v>математика</c:v>
                </c:pt>
                <c:pt idx="2">
                  <c:v>читательская грамотность</c:v>
                </c:pt>
                <c:pt idx="3">
                  <c:v>окружающий мир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75</c:v>
                </c:pt>
                <c:pt idx="1">
                  <c:v>75</c:v>
                </c:pt>
                <c:pt idx="2">
                  <c:v>65</c:v>
                </c:pt>
                <c:pt idx="3">
                  <c:v>100</c:v>
                </c:pt>
              </c:numCache>
            </c:numRef>
          </c:val>
        </c:ser>
        <c:shape val="cylinder"/>
        <c:axId val="147014784"/>
        <c:axId val="147016320"/>
        <c:axId val="81425280"/>
      </c:bar3DChart>
      <c:catAx>
        <c:axId val="147014784"/>
        <c:scaling>
          <c:orientation val="minMax"/>
        </c:scaling>
        <c:axPos val="b"/>
        <c:tickLblPos val="nextTo"/>
        <c:crossAx val="147016320"/>
        <c:crosses val="autoZero"/>
        <c:auto val="1"/>
        <c:lblAlgn val="ctr"/>
        <c:lblOffset val="100"/>
      </c:catAx>
      <c:valAx>
        <c:axId val="147016320"/>
        <c:scaling>
          <c:orientation val="minMax"/>
        </c:scaling>
        <c:axPos val="l"/>
        <c:majorGridlines/>
        <c:numFmt formatCode="General" sourceLinked="1"/>
        <c:tickLblPos val="nextTo"/>
        <c:crossAx val="147014784"/>
        <c:crosses val="autoZero"/>
        <c:crossBetween val="between"/>
      </c:valAx>
      <c:serAx>
        <c:axId val="81425280"/>
        <c:scaling>
          <c:orientation val="minMax"/>
        </c:scaling>
        <c:axPos val="b"/>
        <c:tickLblPos val="nextTo"/>
        <c:crossAx val="147016320"/>
        <c:crosses val="autoZero"/>
      </c:serAx>
    </c:plotArea>
    <c:legend>
      <c:legendPos val="r"/>
      <c:layout>
        <c:manualLayout>
          <c:xMode val="edge"/>
          <c:yMode val="edge"/>
          <c:x val="0.64183853155112358"/>
          <c:y val="0.63210725749418495"/>
          <c:w val="0.25262394177527886"/>
          <c:h val="0.21500918400510272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школа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читательская грамотность</c:v>
                </c:pt>
                <c:pt idx="1">
                  <c:v>русский язык</c:v>
                </c:pt>
                <c:pt idx="2">
                  <c:v>математика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</c:v>
                </c:pt>
                <c:pt idx="1">
                  <c:v>75</c:v>
                </c:pt>
                <c:pt idx="2">
                  <c:v>62.5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район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читательская грамотность</c:v>
                </c:pt>
                <c:pt idx="1">
                  <c:v>русский язык</c:v>
                </c:pt>
                <c:pt idx="2">
                  <c:v>математика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48.949999999999996</c:v>
                </c:pt>
                <c:pt idx="1">
                  <c:v>39.6</c:v>
                </c:pt>
                <c:pt idx="2">
                  <c:v>46.3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республика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читательская грамотность</c:v>
                </c:pt>
                <c:pt idx="1">
                  <c:v>русский язык</c:v>
                </c:pt>
                <c:pt idx="2">
                  <c:v>математика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52</c:v>
                </c:pt>
                <c:pt idx="1">
                  <c:v>48</c:v>
                </c:pt>
                <c:pt idx="2">
                  <c:v>57</c:v>
                </c:pt>
              </c:numCache>
            </c:numRef>
          </c:val>
        </c:ser>
        <c:axId val="147268352"/>
        <c:axId val="147269888"/>
      </c:barChart>
      <c:catAx>
        <c:axId val="147268352"/>
        <c:scaling>
          <c:orientation val="minMax"/>
        </c:scaling>
        <c:axPos val="b"/>
        <c:tickLblPos val="nextTo"/>
        <c:crossAx val="147269888"/>
        <c:crosses val="autoZero"/>
        <c:auto val="1"/>
        <c:lblAlgn val="ctr"/>
        <c:lblOffset val="100"/>
      </c:catAx>
      <c:valAx>
        <c:axId val="147269888"/>
        <c:scaling>
          <c:orientation val="minMax"/>
        </c:scaling>
        <c:axPos val="l"/>
        <c:majorGridlines/>
        <c:numFmt formatCode="General" sourceLinked="1"/>
        <c:tickLblPos val="nextTo"/>
        <c:crossAx val="14726835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017CF-8AD0-4C84-B9B8-0CDBCA2820E3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8EAAD-1586-4569-974E-870F0601E2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5830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1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4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1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32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7" y="274643"/>
            <a:ext cx="1777471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3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3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30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3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4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6" y="6407947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4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7" y="5001995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0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40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7" y="5001995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0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40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31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6" y="6407947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7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tatar.ru/alekseevo/rodniki/sch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4" y="142854"/>
            <a:ext cx="7929615" cy="1571634"/>
          </a:xfrm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Эффективность управленческой деятельности в МБОУ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Родниковской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СОШ 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за 2016-2017 учебный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4857760"/>
            <a:ext cx="3500462" cy="1571636"/>
          </a:xfrm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l"/>
            <a:r>
              <a:rPr lang="ru-RU" sz="3800" dirty="0" smtClean="0">
                <a:latin typeface="Cambria Math" pitchFamily="18" charset="0"/>
                <a:ea typeface="Cambria Math" pitchFamily="18" charset="0"/>
              </a:rPr>
              <a:t>                                  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Плотникова</a:t>
            </a:r>
            <a:r>
              <a:rPr lang="ru-RU" sz="38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800" dirty="0" smtClean="0">
                <a:latin typeface="Cambria Math" pitchFamily="18" charset="0"/>
                <a:ea typeface="Cambria Math" pitchFamily="18" charset="0"/>
              </a:rPr>
              <a:t>Л.Н.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 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д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иректор МБОУ </a:t>
            </a: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Родниковской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СОШ Алексеевского муниципального района  </a:t>
            </a:r>
          </a:p>
          <a:p>
            <a:pPr algn="l"/>
            <a:r>
              <a:rPr lang="ru-RU" dirty="0" smtClean="0">
                <a:latin typeface="Cambria Math" pitchFamily="18" charset="0"/>
                <a:ea typeface="Cambria Math" pitchFamily="18" charset="0"/>
              </a:rPr>
              <a:t>Республика Татарстан 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 r="1202" b="2408"/>
          <a:stretch>
            <a:fillRect/>
          </a:stretch>
        </p:blipFill>
        <p:spPr bwMode="auto">
          <a:xfrm>
            <a:off x="214282" y="2214554"/>
            <a:ext cx="5286412" cy="257176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ЕРТ в этом году сдавали 8 учащихся 9 класса из них написали на:</a:t>
            </a:r>
          </a:p>
          <a:p>
            <a:r>
              <a:rPr lang="ru-RU" dirty="0" smtClean="0"/>
              <a:t>-«5»-0 </a:t>
            </a:r>
          </a:p>
          <a:p>
            <a:r>
              <a:rPr lang="ru-RU" dirty="0" smtClean="0"/>
              <a:t>-«4»-2</a:t>
            </a:r>
          </a:p>
          <a:p>
            <a:r>
              <a:rPr lang="ru-RU" dirty="0" smtClean="0"/>
              <a:t>-«3»-6</a:t>
            </a:r>
          </a:p>
          <a:p>
            <a:r>
              <a:rPr lang="ru-RU" dirty="0" smtClean="0"/>
              <a:t>-«2»-0</a:t>
            </a:r>
          </a:p>
          <a:p>
            <a:r>
              <a:rPr lang="ru-RU" dirty="0" smtClean="0"/>
              <a:t>Средний балл по школе -3,38 ( (по району-3,48, динамика-0,10), в сравнении с 2016 годом снижение на 0,22%)</a:t>
            </a:r>
          </a:p>
          <a:p>
            <a:r>
              <a:rPr lang="ru-RU" dirty="0" smtClean="0"/>
              <a:t>Качество знаний: 33%</a:t>
            </a:r>
          </a:p>
          <a:p>
            <a:r>
              <a:rPr lang="ru-RU" dirty="0" smtClean="0"/>
              <a:t>Успеваемость : 100%</a:t>
            </a:r>
          </a:p>
          <a:p>
            <a:r>
              <a:rPr lang="ru-RU" dirty="0" smtClean="0"/>
              <a:t>Средний процент выполнения заданий-67% 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сдачи ЕРТ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000" dirty="0" smtClean="0"/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 сдачи  ЕГЭ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0" y="1428736"/>
            <a:ext cx="4929190" cy="40005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u="sng" dirty="0" smtClean="0"/>
              <a:t>Русский язык.</a:t>
            </a:r>
            <a:r>
              <a:rPr lang="ru-RU" dirty="0" smtClean="0"/>
              <a:t> Средний балл по школе составил 59 баллов. По сравнению с прошлым годом  средний балл снизился на 10 баллов. </a:t>
            </a:r>
          </a:p>
          <a:p>
            <a:r>
              <a:rPr lang="ru-RU" dirty="0" smtClean="0"/>
              <a:t>Средний балл по РТ – 72,53 также снизился на 0,6.  </a:t>
            </a:r>
          </a:p>
          <a:p>
            <a:r>
              <a:rPr lang="ru-RU" dirty="0" smtClean="0"/>
              <a:t> отрицательная динамика-(-10),но выпускник подтвердил свою отметку по предмету.</a:t>
            </a:r>
          </a:p>
        </p:txBody>
      </p:sp>
      <p:sp>
        <p:nvSpPr>
          <p:cNvPr id="5" name="Овал 4"/>
          <p:cNvSpPr/>
          <p:nvPr/>
        </p:nvSpPr>
        <p:spPr>
          <a:xfrm>
            <a:off x="4643438" y="1142984"/>
            <a:ext cx="4500562" cy="41434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u="sng" dirty="0" smtClean="0"/>
              <a:t>Математика (базовый уровень).</a:t>
            </a:r>
            <a:r>
              <a:rPr lang="ru-RU" b="1" i="1" dirty="0" smtClean="0"/>
              <a:t> </a:t>
            </a:r>
            <a:endParaRPr lang="ru-RU" dirty="0" smtClean="0"/>
          </a:p>
          <a:p>
            <a:r>
              <a:rPr lang="ru-RU" dirty="0" smtClean="0"/>
              <a:t> Средняя оценка по району – 4,44, что на 0,08 выше результата 2016 года. </a:t>
            </a:r>
          </a:p>
          <a:p>
            <a:r>
              <a:rPr lang="ru-RU" dirty="0" smtClean="0"/>
              <a:t>Средняя оценка по РТ составляет 4,5.Средняя отметка по школе -5 баллов. Динамика положительная  (+0,5),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57158" y="500042"/>
            <a:ext cx="8101042" cy="1571637"/>
          </a:xfrm>
        </p:spPr>
        <p:txBody>
          <a:bodyPr>
            <a:noAutofit/>
          </a:bodyPr>
          <a:lstStyle/>
          <a:p>
            <a:pPr algn="ctr"/>
            <a:r>
              <a:rPr lang="ru-RU" sz="3200" b="0" dirty="0" smtClean="0"/>
              <a:t>Результативное участие педагогов, воспитателей в профессиональных конкурсах, грантах </a:t>
            </a:r>
            <a:endParaRPr lang="ru-RU" sz="32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7" y="2214554"/>
          <a:ext cx="842210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5998"/>
                <a:gridCol w="2112822"/>
                <a:gridCol w="1853232"/>
                <a:gridCol w="1964055"/>
                <a:gridCol w="1245998"/>
              </a:tblGrid>
              <a:tr h="1326012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учителей ,воспитателей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Муниципальный </a:t>
                      </a:r>
                    </a:p>
                    <a:p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Республиканский 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Всероссийский</a:t>
                      </a:r>
                    </a:p>
                    <a:p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Гранты</a:t>
                      </a:r>
                      <a:endParaRPr lang="ru-RU" dirty="0"/>
                    </a:p>
                  </a:txBody>
                  <a:tcPr/>
                </a:tc>
              </a:tr>
              <a:tr h="1020010"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 (3 призёра)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 (3 призёра)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(участие)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«Старший</a:t>
                      </a:r>
                      <a:r>
                        <a:rPr lang="ru-RU" baseline="0" dirty="0" smtClean="0"/>
                        <a:t> учитель»-победитель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ученица 9 класса Степанова Анастасия приняла участие в республиканской олимпиаде «Путь к Олимпу» по английскому языку и показала хороший результат.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Эффективность участия в олимпиадах в 2017-18 </a:t>
            </a:r>
            <a:r>
              <a:rPr lang="ru-RU" dirty="0" err="1" smtClean="0"/>
              <a:t>уч.году</a:t>
            </a:r>
            <a:endParaRPr lang="ru-RU"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285852" y="1500174"/>
            <a:ext cx="3429024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Победитель- Степанов Вадим (татарский язык-7 класс)</a:t>
            </a:r>
          </a:p>
        </p:txBody>
      </p:sp>
      <p:sp>
        <p:nvSpPr>
          <p:cNvPr id="6" name="Овал 5"/>
          <p:cNvSpPr/>
          <p:nvPr/>
        </p:nvSpPr>
        <p:spPr>
          <a:xfrm>
            <a:off x="5429256" y="1428736"/>
            <a:ext cx="3214710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Беспалов Денис(биология-7 класс) призер</a:t>
            </a:r>
          </a:p>
        </p:txBody>
      </p:sp>
      <p:sp>
        <p:nvSpPr>
          <p:cNvPr id="7" name="Овал 6"/>
          <p:cNvSpPr/>
          <p:nvPr/>
        </p:nvSpPr>
        <p:spPr>
          <a:xfrm>
            <a:off x="4643438" y="3286124"/>
            <a:ext cx="3357586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err="1" smtClean="0"/>
              <a:t>Казаев</a:t>
            </a:r>
            <a:r>
              <a:rPr lang="ru-RU" dirty="0" smtClean="0"/>
              <a:t> Михаил (физкультура-9 класс)призер</a:t>
            </a:r>
          </a:p>
        </p:txBody>
      </p:sp>
      <p:sp>
        <p:nvSpPr>
          <p:cNvPr id="8" name="Овал 7"/>
          <p:cNvSpPr/>
          <p:nvPr/>
        </p:nvSpPr>
        <p:spPr>
          <a:xfrm>
            <a:off x="428596" y="3000372"/>
            <a:ext cx="3357586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Степанова Анастасия (английский язык-9 класс)призер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57158" y="500042"/>
            <a:ext cx="8101042" cy="157163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Достижения учащихся по учебно-воспитательной работе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7" y="2214554"/>
          <a:ext cx="8422105" cy="2514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5998"/>
                <a:gridCol w="2112822"/>
                <a:gridCol w="1853232"/>
                <a:gridCol w="1964055"/>
                <a:gridCol w="1245998"/>
              </a:tblGrid>
              <a:tr h="1326012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 учащихся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Муниципальный </a:t>
                      </a:r>
                    </a:p>
                    <a:p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Республиканский 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Всероссийский</a:t>
                      </a:r>
                    </a:p>
                    <a:p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акции</a:t>
                      </a:r>
                      <a:endParaRPr lang="ru-RU" dirty="0"/>
                    </a:p>
                  </a:txBody>
                  <a:tcPr/>
                </a:tc>
              </a:tr>
              <a:tr h="1020010">
                <a:tc>
                  <a:txBody>
                    <a:bodyPr/>
                    <a:lstStyle/>
                    <a:p>
                      <a:r>
                        <a:rPr lang="ru-RU" dirty="0" smtClean="0"/>
                        <a:t>54/8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 (из них призовых мест 6) -60%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 </a:t>
                      </a:r>
                    </a:p>
                    <a:p>
                      <a:r>
                        <a:rPr lang="ru-RU" dirty="0" smtClean="0"/>
                        <a:t>(из них призовых мест  22)-55%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5( участие)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Низкое качество знаний по английскому языку в начальных классах</a:t>
            </a:r>
          </a:p>
          <a:p>
            <a:r>
              <a:rPr lang="ru-RU" dirty="0" smtClean="0"/>
              <a:t>Низкое качество  сдачи ЕРТ</a:t>
            </a:r>
          </a:p>
          <a:p>
            <a:r>
              <a:rPr lang="ru-RU" dirty="0" smtClean="0"/>
              <a:t>Низкое качество сдачи ГИА </a:t>
            </a:r>
          </a:p>
          <a:p>
            <a:r>
              <a:rPr lang="ru-RU" dirty="0" smtClean="0"/>
              <a:t>Нет </a:t>
            </a:r>
            <a:r>
              <a:rPr lang="ru-RU" dirty="0" err="1" smtClean="0"/>
              <a:t>высокобальников</a:t>
            </a:r>
            <a:endParaRPr lang="ru-RU" dirty="0" smtClean="0"/>
          </a:p>
          <a:p>
            <a:r>
              <a:rPr lang="ru-RU" dirty="0" smtClean="0"/>
              <a:t>Недостаточная работа со способными детьми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err="1" smtClean="0"/>
              <a:t>Проблемы,выявленные</a:t>
            </a:r>
            <a:r>
              <a:rPr lang="ru-RU" sz="3200" dirty="0" smtClean="0"/>
              <a:t> в результате анализа работы школы за 2016-2017 </a:t>
            </a:r>
            <a:r>
              <a:rPr lang="ru-RU" sz="3200" dirty="0" err="1" smtClean="0"/>
              <a:t>уч.год</a:t>
            </a:r>
            <a:endParaRPr lang="ru-RU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-повысить уровень сдачи ГИА</a:t>
            </a:r>
          </a:p>
          <a:p>
            <a:pPr>
              <a:buNone/>
            </a:pPr>
            <a:r>
              <a:rPr lang="ru-RU" dirty="0" smtClean="0"/>
              <a:t>-совершенствовать систему контроля </a:t>
            </a:r>
          </a:p>
          <a:p>
            <a:pPr>
              <a:buNone/>
            </a:pPr>
            <a:r>
              <a:rPr lang="ru-RU" dirty="0" smtClean="0"/>
              <a:t>-повысить ответственность учителей, осуществить внедрение новых, инновационных, интенсивных методов и приемов работы в практику преподавания учебных </a:t>
            </a:r>
            <a:r>
              <a:rPr lang="ru-RU" dirty="0" smtClean="0"/>
              <a:t>дисциплин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-п</a:t>
            </a:r>
            <a:r>
              <a:rPr lang="ru-RU" dirty="0" smtClean="0"/>
              <a:t>роанализировать по классам и предметам качество знаний, умений и навыков.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Цель: повышение качества </a:t>
            </a:r>
            <a:r>
              <a:rPr lang="ru-RU" sz="3200" dirty="0" smtClean="0"/>
              <a:t>образования на всех уровнях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/>
              <a:t>Задачи на 2017-2018 учебный год</a:t>
            </a:r>
            <a:endParaRPr lang="ru-RU" sz="3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СПАСИБО ЗА ВНИМАНИЕ</a:t>
            </a:r>
            <a:endParaRPr lang="ru-RU" sz="4800" dirty="0"/>
          </a:p>
        </p:txBody>
      </p:sp>
      <p:pic>
        <p:nvPicPr>
          <p:cNvPr id="4" name="Рисунок 3" descr="E:\DCIM\101PHOTO\SAM_4788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85852" y="2361009"/>
            <a:ext cx="6858048" cy="3711197"/>
          </a:xfrm>
          <a:prstGeom prst="rect">
            <a:avLst/>
          </a:prstGeom>
          <a:noFill/>
          <a:ln>
            <a:noFill/>
          </a:ln>
        </p:spPr>
      </p:pic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0"/>
            <a:ext cx="878684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https://edu.tatar.ru/alekseevo/rodniki/sch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31"/>
            <a:ext cx="8229600" cy="4948065"/>
          </a:xfrm>
        </p:spPr>
        <p:txBody>
          <a:bodyPr>
            <a:normAutofit fontScale="92500" lnSpcReduction="20000"/>
          </a:bodyPr>
          <a:lstStyle/>
          <a:p>
            <a:r>
              <a:rPr lang="ru-RU" sz="1800" b="1" dirty="0" smtClean="0"/>
              <a:t>Доля от общего количества учителей ,участвовавших в НПК и грантах-48 %</a:t>
            </a:r>
          </a:p>
          <a:p>
            <a:pPr>
              <a:buNone/>
            </a:pPr>
            <a:r>
              <a:rPr lang="ru-RU" sz="1800" dirty="0" smtClean="0"/>
              <a:t>«Учитель года» - Рахматуллина Р.Р.(участие)</a:t>
            </a:r>
          </a:p>
          <a:p>
            <a:pPr>
              <a:buNone/>
            </a:pPr>
            <a:r>
              <a:rPr lang="ru-RU" sz="1800" dirty="0" smtClean="0"/>
              <a:t>«Педагогическое мастерство»-Москвичёва С.В.3 место</a:t>
            </a:r>
          </a:p>
          <a:p>
            <a:pPr>
              <a:buNone/>
            </a:pPr>
            <a:r>
              <a:rPr lang="ru-RU" sz="1800" dirty="0" smtClean="0"/>
              <a:t>«Воспитатель года»-Сапожникова З.А.(участие)</a:t>
            </a:r>
          </a:p>
          <a:p>
            <a:pPr>
              <a:buNone/>
            </a:pPr>
            <a:r>
              <a:rPr lang="ru-RU" sz="1800" dirty="0" smtClean="0"/>
              <a:t>«Конкурс  авторских  программ»-</a:t>
            </a:r>
            <a:r>
              <a:rPr lang="ru-RU" sz="1800" dirty="0" err="1" smtClean="0"/>
              <a:t>Горланова</a:t>
            </a:r>
            <a:r>
              <a:rPr lang="ru-RU" sz="1800" dirty="0" smtClean="0"/>
              <a:t> С.В.(участие)</a:t>
            </a:r>
          </a:p>
          <a:p>
            <a:pPr>
              <a:buNone/>
            </a:pPr>
            <a:r>
              <a:rPr lang="ru-RU" sz="1800" dirty="0" smtClean="0"/>
              <a:t>XII республиканская научно-практическая конференция им. И. </a:t>
            </a:r>
            <a:r>
              <a:rPr lang="ru-RU" sz="1800" dirty="0" err="1" smtClean="0"/>
              <a:t>Хальфина</a:t>
            </a:r>
            <a:r>
              <a:rPr lang="ru-RU" sz="1800" dirty="0" smtClean="0"/>
              <a:t> –Рахматуллина Р.Р.(2 место)</a:t>
            </a:r>
          </a:p>
          <a:p>
            <a:pPr>
              <a:buNone/>
            </a:pPr>
            <a:r>
              <a:rPr lang="ru-RU" sz="1800" dirty="0" smtClean="0"/>
              <a:t>«Актуальные вопросы развития краеведения в РТ»-Сапожникова Н.Ю.(участие)</a:t>
            </a:r>
          </a:p>
          <a:p>
            <a:pPr>
              <a:buNone/>
            </a:pPr>
            <a:r>
              <a:rPr lang="ru-RU" sz="1800" dirty="0" smtClean="0"/>
              <a:t>Конкурс методических разработок уроков среди учителей татарского языка  и литературы «Я реализую ФГОС»-Рахматуллина Р.Р.-3 место</a:t>
            </a:r>
          </a:p>
          <a:p>
            <a:pPr>
              <a:buNone/>
            </a:pPr>
            <a:r>
              <a:rPr lang="ru-RU" sz="1800" dirty="0" smtClean="0"/>
              <a:t>«Национальное образование и воспитание»-Плотникова Л.Н.</a:t>
            </a:r>
          </a:p>
          <a:p>
            <a:pPr>
              <a:buNone/>
            </a:pPr>
            <a:r>
              <a:rPr lang="ru-RU" sz="1800" dirty="0" smtClean="0"/>
              <a:t>«Грант «Старший учитель»-Сапожникова </a:t>
            </a:r>
            <a:r>
              <a:rPr lang="ru-RU" sz="1800" dirty="0" err="1" smtClean="0"/>
              <a:t>Н.Ю.-победитель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Грант «Руководитель </a:t>
            </a:r>
            <a:r>
              <a:rPr lang="ru-RU" sz="1800" dirty="0" err="1" smtClean="0"/>
              <a:t>допобразования</a:t>
            </a:r>
            <a:r>
              <a:rPr lang="ru-RU" sz="1800" dirty="0" smtClean="0"/>
              <a:t>»-Андреева Т.М.(участник)</a:t>
            </a:r>
          </a:p>
          <a:p>
            <a:pPr>
              <a:buNone/>
            </a:pPr>
            <a:r>
              <a:rPr lang="ru-RU" sz="1800" dirty="0" smtClean="0"/>
              <a:t>«Воспитатель года»-Сапожникова З.А.(участник)</a:t>
            </a:r>
          </a:p>
          <a:p>
            <a:pPr>
              <a:buNone/>
            </a:pPr>
            <a:r>
              <a:rPr lang="ru-RU" sz="1800" dirty="0" smtClean="0"/>
              <a:t>Республиканский этап всероссийского конкурса методических разработок «В помощь учителям»-Калинина И.А.(участник)</a:t>
            </a:r>
          </a:p>
          <a:p>
            <a:pPr>
              <a:buNone/>
            </a:pPr>
            <a:r>
              <a:rPr lang="ru-RU" sz="1800" dirty="0" smtClean="0"/>
              <a:t>Муниципальный этап республиканского конкурса«</a:t>
            </a:r>
            <a:r>
              <a:rPr lang="ru-RU" sz="1800" dirty="0" err="1" smtClean="0"/>
              <a:t>Туган</a:t>
            </a:r>
            <a:r>
              <a:rPr lang="ru-RU" sz="1800" dirty="0" smtClean="0"/>
              <a:t> тел»-Рахматуллина Р.Р.-2 место</a:t>
            </a:r>
          </a:p>
          <a:p>
            <a:pPr>
              <a:buNone/>
            </a:pP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0" dirty="0" smtClean="0"/>
              <a:t>Результативное участие педагогов, воспитателей в профессиональных конкурсах, грантах </a:t>
            </a:r>
            <a:endParaRPr lang="ru-RU" sz="2400" b="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u="sng" dirty="0" smtClean="0"/>
              <a:t>1</a:t>
            </a:r>
            <a:r>
              <a:rPr lang="ru-RU" b="1" dirty="0" smtClean="0"/>
              <a:t>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Учитывая индивидуально-личностные различия учащихся, обеспечить условия для лучшей реализации обучения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формирование школьной системы оценки качества образования.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2.Продолжить  подготовку учащихся к ОГЭ и ЕГЭ, предметным олимпиадам, выявление и поддержку способных учащихся и ответственность учителей-предметников за результативность работы в этом направлении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3.Продолжить работу по повышению качества  методической работы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i="1" dirty="0" err="1" smtClean="0"/>
              <a:t>Цель:повышение</a:t>
            </a:r>
            <a:r>
              <a:rPr lang="ru-RU" sz="3600" i="1" dirty="0" smtClean="0"/>
              <a:t> качества образования</a:t>
            </a:r>
            <a:br>
              <a:rPr lang="ru-RU" sz="3600" i="1" dirty="0" smtClean="0"/>
            </a:br>
            <a:r>
              <a:rPr lang="ru-RU" sz="3600" i="1" dirty="0" smtClean="0"/>
              <a:t>Задачи на 2016-2017 учебный год: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3214678" y="1357298"/>
            <a:ext cx="278608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директор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857224" y="2143116"/>
            <a:ext cx="2000264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Зам по УВР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6500826" y="2000240"/>
            <a:ext cx="192882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Зам по ВР</a:t>
            </a:r>
            <a:endParaRPr lang="ru-RU" dirty="0"/>
          </a:p>
        </p:txBody>
      </p:sp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Система управленческой деятельности в МБОУ </a:t>
            </a:r>
            <a:r>
              <a:rPr lang="ru-RU" sz="3200" dirty="0" err="1" smtClean="0"/>
              <a:t>Родниковская</a:t>
            </a:r>
            <a:r>
              <a:rPr lang="ru-RU" sz="3200" dirty="0" smtClean="0"/>
              <a:t> СОШ</a:t>
            </a:r>
            <a:endParaRPr lang="ru-RU" sz="3200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 rot="16200000" flipH="1">
            <a:off x="7822429" y="3036091"/>
            <a:ext cx="78581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6536545" y="3107529"/>
            <a:ext cx="35719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10800000" flipV="1">
            <a:off x="785786" y="3429000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5929322" y="2000240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6200000" flipH="1">
            <a:off x="1535885" y="3964785"/>
            <a:ext cx="85725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7786710" y="3571876"/>
            <a:ext cx="105727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Пед.орг</a:t>
            </a: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 rot="10800000" flipV="1">
            <a:off x="2786050" y="2071678"/>
            <a:ext cx="642942" cy="3207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5929322" y="3500438"/>
            <a:ext cx="1214446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 рук</a:t>
            </a:r>
            <a:endParaRPr lang="ru-RU" dirty="0"/>
          </a:p>
        </p:txBody>
      </p:sp>
      <p:cxnSp>
        <p:nvCxnSpPr>
          <p:cNvPr id="53" name="Прямая со стрелкой 52"/>
          <p:cNvCxnSpPr/>
          <p:nvPr/>
        </p:nvCxnSpPr>
        <p:spPr>
          <a:xfrm rot="10800000" flipV="1">
            <a:off x="7643834" y="4500570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16200000" flipH="1">
            <a:off x="6643702" y="4429132"/>
            <a:ext cx="71438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6929454" y="5143512"/>
            <a:ext cx="112871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63" name="Овал 62"/>
          <p:cNvSpPr/>
          <p:nvPr/>
        </p:nvSpPr>
        <p:spPr>
          <a:xfrm>
            <a:off x="214282" y="3857628"/>
            <a:ext cx="1285884" cy="6524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Руков.ШМО</a:t>
            </a:r>
            <a:endParaRPr lang="ru-RU" dirty="0"/>
          </a:p>
        </p:txBody>
      </p:sp>
      <p:sp>
        <p:nvSpPr>
          <p:cNvPr id="64" name="Овал 63"/>
          <p:cNvSpPr/>
          <p:nvPr/>
        </p:nvSpPr>
        <p:spPr>
          <a:xfrm>
            <a:off x="2714612" y="4000504"/>
            <a:ext cx="2357454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Учит.предметники,воспитатели</a:t>
            </a:r>
            <a:endParaRPr lang="ru-RU" dirty="0"/>
          </a:p>
        </p:txBody>
      </p:sp>
      <p:cxnSp>
        <p:nvCxnSpPr>
          <p:cNvPr id="65" name="Прямая со стрелкой 64"/>
          <p:cNvCxnSpPr/>
          <p:nvPr/>
        </p:nvCxnSpPr>
        <p:spPr>
          <a:xfrm rot="10800000" flipV="1">
            <a:off x="5572132" y="4500570"/>
            <a:ext cx="257176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Овал 71"/>
          <p:cNvSpPr/>
          <p:nvPr/>
        </p:nvSpPr>
        <p:spPr>
          <a:xfrm>
            <a:off x="4929190" y="4929198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Детское  движение</a:t>
            </a:r>
            <a:endParaRPr lang="ru-RU" dirty="0"/>
          </a:p>
        </p:txBody>
      </p:sp>
      <p:cxnSp>
        <p:nvCxnSpPr>
          <p:cNvPr id="73" name="Прямая со стрелкой 72"/>
          <p:cNvCxnSpPr/>
          <p:nvPr/>
        </p:nvCxnSpPr>
        <p:spPr>
          <a:xfrm rot="16200000" flipH="1">
            <a:off x="2795574" y="3581400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rot="10800000" flipV="1">
            <a:off x="3500430" y="2643182"/>
            <a:ext cx="42862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000628" y="2643182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Овал 80"/>
          <p:cNvSpPr/>
          <p:nvPr/>
        </p:nvSpPr>
        <p:spPr>
          <a:xfrm>
            <a:off x="4786314" y="3071810"/>
            <a:ext cx="1500198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мет.совещания</a:t>
            </a:r>
            <a:endParaRPr lang="ru-RU" dirty="0"/>
          </a:p>
        </p:txBody>
      </p:sp>
      <p:sp>
        <p:nvSpPr>
          <p:cNvPr id="82" name="Овал 81"/>
          <p:cNvSpPr/>
          <p:nvPr/>
        </p:nvSpPr>
        <p:spPr>
          <a:xfrm>
            <a:off x="2571736" y="2928934"/>
            <a:ext cx="2071702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педсовет</a:t>
            </a:r>
            <a:endParaRPr lang="ru-RU" dirty="0"/>
          </a:p>
        </p:txBody>
      </p:sp>
      <p:sp>
        <p:nvSpPr>
          <p:cNvPr id="83" name="Овал 82"/>
          <p:cNvSpPr/>
          <p:nvPr/>
        </p:nvSpPr>
        <p:spPr>
          <a:xfrm>
            <a:off x="1285852" y="4643446"/>
            <a:ext cx="135732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ВШК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71538" y="357166"/>
            <a:ext cx="7500990" cy="156966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          </a:t>
            </a:r>
            <a:r>
              <a:rPr lang="ru-RU" sz="4800" dirty="0" smtClean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Мы- команда</a:t>
            </a:r>
          </a:p>
          <a:p>
            <a:pPr>
              <a:buNone/>
            </a:pP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26" name="Picture 2" descr="E:\SDC10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785926"/>
            <a:ext cx="4876262" cy="4357718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1" y="2357430"/>
          <a:ext cx="3714775" cy="3536410"/>
        </p:xfrm>
        <a:graphic>
          <a:graphicData uri="http://schemas.openxmlformats.org/drawingml/2006/table">
            <a:tbl>
              <a:tblPr/>
              <a:tblGrid>
                <a:gridCol w="757348"/>
                <a:gridCol w="773726"/>
                <a:gridCol w="492325"/>
                <a:gridCol w="492822"/>
                <a:gridCol w="565777"/>
                <a:gridCol w="632777"/>
              </a:tblGrid>
              <a:tr h="1807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Учителя-предметники, воспитатели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Учащихся ,воспитанников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Национальный состав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мордва</a:t>
                      </a:r>
                      <a:endParaRPr lang="ru-RU" sz="1600" b="1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чуваши</a:t>
                      </a:r>
                      <a:endParaRPr lang="ru-RU" sz="1600" b="1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русские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татары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600" b="1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 (8)</a:t>
                      </a:r>
                      <a:endParaRPr lang="ru-RU" sz="1600" b="1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600" b="1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ru-RU" sz="1600" b="1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714350" y="928669"/>
          <a:ext cx="4000526" cy="3035817"/>
        </p:xfrm>
        <a:graphic>
          <a:graphicData uri="http://schemas.openxmlformats.org/drawingml/2006/table">
            <a:tbl>
              <a:tblPr/>
              <a:tblGrid>
                <a:gridCol w="1059172"/>
                <a:gridCol w="980174"/>
                <a:gridCol w="980590"/>
                <a:gridCol w="980590"/>
              </a:tblGrid>
              <a:tr h="1143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Квалификационная категория,  разряд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2014-15           учебный год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2015-16 учебный год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2017-18 учебный год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Высшая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Первая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сзд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500165" y="4153816"/>
          <a:ext cx="7072360" cy="1844756"/>
        </p:xfrm>
        <a:graphic>
          <a:graphicData uri="http://schemas.openxmlformats.org/drawingml/2006/table">
            <a:tbl>
              <a:tblPr/>
              <a:tblGrid>
                <a:gridCol w="1469138"/>
                <a:gridCol w="2801611"/>
                <a:gridCol w="2801611"/>
              </a:tblGrid>
              <a:tr h="201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Стаж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от 2 до 5 лет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от 5 до 10 лет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от 10 до 20 лет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3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свыше 20 лет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Сведения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 педагогических кадрах школы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929190" y="928670"/>
          <a:ext cx="3643338" cy="3000396"/>
        </p:xfrm>
        <a:graphic>
          <a:graphicData uri="http://schemas.openxmlformats.org/drawingml/2006/table">
            <a:tbl>
              <a:tblPr/>
              <a:tblGrid>
                <a:gridCol w="1096594"/>
                <a:gridCol w="1120308"/>
                <a:gridCol w="1426436"/>
              </a:tblGrid>
              <a:tr h="26413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Учителя-предметники, воспитатели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Прохождение курсовой подготовки в 2017-18 году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Доля прохождения курсовой подготовки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76%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Дошкольное(мониторинг готовности к школе)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Качество  образования </a:t>
            </a:r>
            <a:endParaRPr lang="ru-RU" dirty="0"/>
          </a:p>
        </p:txBody>
      </p:sp>
      <p:pic>
        <p:nvPicPr>
          <p:cNvPr id="4" name="Рисунок 3" descr="C:\Users\Comp\Desktop\SDC125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000108"/>
            <a:ext cx="29289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85784" y="2071679"/>
          <a:ext cx="5000661" cy="4143402"/>
        </p:xfrm>
        <a:graphic>
          <a:graphicData uri="http://schemas.openxmlformats.org/drawingml/2006/table">
            <a:tbl>
              <a:tblPr/>
              <a:tblGrid>
                <a:gridCol w="1229555"/>
                <a:gridCol w="611974"/>
                <a:gridCol w="491996"/>
                <a:gridCol w="491996"/>
                <a:gridCol w="491996"/>
                <a:gridCol w="841572"/>
                <a:gridCol w="841572"/>
              </a:tblGrid>
              <a:tr h="114574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Показатель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сформирован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(2,5-4,0 баллов)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частично сформирован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(2-2,49 баллов)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сформирован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(менее 2 баллов)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8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регуляторный компонент деятельности 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предпосылки к учебной деятельности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пространственные представления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0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мыслительная  деятельность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81" marR="628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Comp\Desktop\IMG_20170811_1216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643314"/>
            <a:ext cx="296615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Количество воспитанников-8 </a:t>
            </a:r>
          </a:p>
          <a:p>
            <a:r>
              <a:rPr lang="ru-RU" dirty="0" smtClean="0"/>
              <a:t>Муниципальный-6 (участие-5,призёр-1)</a:t>
            </a:r>
          </a:p>
          <a:p>
            <a:r>
              <a:rPr lang="ru-RU" dirty="0" smtClean="0"/>
              <a:t>Республиканский-2 (призеры)</a:t>
            </a:r>
          </a:p>
          <a:p>
            <a:r>
              <a:rPr lang="ru-RU" dirty="0" smtClean="0"/>
              <a:t>Всероссийский-1 (участие)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Достижения в конкурсах (уровень)</a:t>
            </a:r>
            <a:br>
              <a:rPr lang="ru-RU" sz="2800" dirty="0" smtClean="0"/>
            </a:br>
            <a:r>
              <a:rPr lang="ru-RU" sz="2800" dirty="0" smtClean="0"/>
              <a:t> 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Рисунок 3" descr="C:\Users\Comp\Desktop\SDC126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4218" y="3286124"/>
            <a:ext cx="460968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5300" dirty="0" smtClean="0"/>
              <a:t>ВПР</a:t>
            </a:r>
            <a:endParaRPr lang="ru-RU" sz="53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143116"/>
          <a:ext cx="4214842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571604" y="642918"/>
            <a:ext cx="177165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 класс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4500570"/>
            <a:ext cx="185738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 класс</a:t>
            </a:r>
            <a:endParaRPr lang="ru-RU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929190" y="857232"/>
          <a:ext cx="3929090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Результаты мониторинговых исследований в рамках РСОКО  (иностранный язык, татарский язык– 4,6,8 </a:t>
            </a:r>
            <a:r>
              <a:rPr lang="ru-RU" sz="2800" dirty="0" err="1" smtClean="0"/>
              <a:t>кл</a:t>
            </a:r>
            <a:r>
              <a:rPr lang="ru-RU" sz="2800" dirty="0" smtClean="0"/>
              <a:t>.)</a:t>
            </a:r>
            <a:endParaRPr lang="ru-RU" sz="2800" dirty="0"/>
          </a:p>
        </p:txBody>
      </p:sp>
      <p:graphicFrame>
        <p:nvGraphicFramePr>
          <p:cNvPr id="4" name="Содержимое 7"/>
          <p:cNvGraphicFramePr>
            <a:graphicFrameLocks/>
          </p:cNvGraphicFramePr>
          <p:nvPr/>
        </p:nvGraphicFramePr>
        <p:xfrm>
          <a:off x="1071538" y="1928801"/>
          <a:ext cx="7072362" cy="3429026"/>
        </p:xfrm>
        <a:graphic>
          <a:graphicData uri="http://schemas.openxmlformats.org/drawingml/2006/table">
            <a:tbl>
              <a:tblPr/>
              <a:tblGrid>
                <a:gridCol w="2480467"/>
                <a:gridCol w="2295461"/>
                <a:gridCol w="2296434"/>
              </a:tblGrid>
              <a:tr h="1000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классы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Английский язык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Татарский язык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Кач-во-0</a:t>
                      </a:r>
                      <a:r>
                        <a:rPr lang="ru-RU" sz="18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baseline="0" dirty="0" smtClean="0">
                          <a:latin typeface="Calibri"/>
                          <a:ea typeface="Calibri"/>
                          <a:cs typeface="Times New Roman"/>
                        </a:rPr>
                        <a:t>Успеваемость-100%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Кач-во-100%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Успеваемость -100%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Кач-во-44%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Успеваемость-100%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Кач-во-70%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Успеваемость-100%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Кач-во-79%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Успеваемость-100%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Кач-во-79%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Calibri"/>
                          <a:ea typeface="Calibri"/>
                          <a:cs typeface="Times New Roman"/>
                        </a:rPr>
                        <a:t>Успеваемость-100%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5" marR="370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2260</TotalTime>
  <Words>832</Words>
  <Application>Microsoft Office PowerPoint</Application>
  <PresentationFormat>Экран (4:3)</PresentationFormat>
  <Paragraphs>231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Эффективность управленческой деятельности в МБОУ Родниковской СОШ  за 2016-2017 учебный год</vt:lpstr>
      <vt:lpstr>Цель:повышение качества образования Задачи на 2016-2017 учебный год: </vt:lpstr>
      <vt:lpstr>Система управленческой деятельности в МБОУ Родниковская СОШ</vt:lpstr>
      <vt:lpstr>Слайд 4</vt:lpstr>
      <vt:lpstr>Слайд 5</vt:lpstr>
      <vt:lpstr>      Качество  образования </vt:lpstr>
      <vt:lpstr>Достижения в конкурсах (уровень)   </vt:lpstr>
      <vt:lpstr>  ВПР</vt:lpstr>
      <vt:lpstr>Результаты мониторинговых исследований в рамках РСОКО  (иностранный язык, татарский язык– 4,6,8 кл.)</vt:lpstr>
      <vt:lpstr>Результаты сдачи ЕРТ</vt:lpstr>
      <vt:lpstr>Результаты  сдачи  ЕГЭ</vt:lpstr>
      <vt:lpstr>Результативное участие педагогов, воспитателей в профессиональных конкурсах, грантах </vt:lpstr>
      <vt:lpstr>Эффективность участия в олимпиадах в 2017-18 уч.году</vt:lpstr>
      <vt:lpstr>Достижения учащихся по учебно-воспитательной работе</vt:lpstr>
      <vt:lpstr>Проблемы,выявленные в результате анализа работы школы за 2016-2017 уч.год</vt:lpstr>
      <vt:lpstr>Цель: повышение качества образования на всех уровнях  Задачи на 2017-2018 учебный год</vt:lpstr>
      <vt:lpstr>Слайд 17</vt:lpstr>
      <vt:lpstr>Результативное участие педагогов, воспитателей в профессиональных конкурсах, грантах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работы школы над повышением качества образования на основе модели взаимодействия классного руководителя – учителя предметника – родителя в учебно-воспитательном процессе</dc:title>
  <dc:creator>Айрат</dc:creator>
  <cp:lastModifiedBy>1</cp:lastModifiedBy>
  <cp:revision>210</cp:revision>
  <dcterms:modified xsi:type="dcterms:W3CDTF">2017-08-17T20:14:42Z</dcterms:modified>
</cp:coreProperties>
</file>